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57" r:id="rId3"/>
    <p:sldId id="259" r:id="rId4"/>
    <p:sldId id="271" r:id="rId5"/>
    <p:sldId id="270" r:id="rId6"/>
    <p:sldId id="273" r:id="rId7"/>
    <p:sldId id="258" r:id="rId8"/>
    <p:sldId id="274" r:id="rId9"/>
    <p:sldId id="265" r:id="rId10"/>
    <p:sldId id="266" r:id="rId11"/>
    <p:sldId id="267" r:id="rId12"/>
    <p:sldId id="268" r:id="rId13"/>
    <p:sldId id="275" r:id="rId14"/>
    <p:sldId id="276" r:id="rId15"/>
    <p:sldId id="277" r:id="rId16"/>
    <p:sldId id="279" r:id="rId17"/>
    <p:sldId id="280" r:id="rId18"/>
    <p:sldId id="272"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9" autoAdjust="0"/>
    <p:restoredTop sz="94660"/>
  </p:normalViewPr>
  <p:slideViewPr>
    <p:cSldViewPr>
      <p:cViewPr varScale="1">
        <p:scale>
          <a:sx n="64" d="100"/>
          <a:sy n="64" d="100"/>
        </p:scale>
        <p:origin x="-14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99BB14-DB47-4793-B340-4A548E5866F8}" type="datetimeFigureOut">
              <a:rPr lang="en-US" smtClean="0"/>
              <a:pPr/>
              <a:t>12/12/2015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35EDD7-5834-452D-94E4-B3846D956D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435EDD7-5834-452D-94E4-B3846D956D39}" type="slidenum">
              <a:rPr lang="en-US" smtClean="0"/>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35EDD7-5834-452D-94E4-B3846D956D39}"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35EDD7-5834-452D-94E4-B3846D956D39}"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35EDD7-5834-452D-94E4-B3846D956D39}"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435EDD7-5834-452D-94E4-B3846D956D39}"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35EDD7-5834-452D-94E4-B3846D956D39}"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35EDD7-5834-452D-94E4-B3846D956D39}"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35EDD7-5834-452D-94E4-B3846D956D39}"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35EDD7-5834-452D-94E4-B3846D956D39}"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35EDD7-5834-452D-94E4-B3846D956D39}"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D2F04AB-DF27-479D-A130-5B71DFC59E3F}" type="datetimeFigureOut">
              <a:rPr lang="en-US" smtClean="0"/>
              <a:pPr/>
              <a:t>12/12/2015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4589E53-3FA8-46FE-BAEC-FA80942A2224}"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2F04AB-DF27-479D-A130-5B71DFC59E3F}"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89E53-3FA8-46FE-BAEC-FA80942A22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2F04AB-DF27-479D-A130-5B71DFC59E3F}"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89E53-3FA8-46FE-BAEC-FA80942A22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2F04AB-DF27-479D-A130-5B71DFC59E3F}"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89E53-3FA8-46FE-BAEC-FA80942A22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2F04AB-DF27-479D-A130-5B71DFC59E3F}"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4589E53-3FA8-46FE-BAEC-FA80942A22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2F04AB-DF27-479D-A130-5B71DFC59E3F}"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89E53-3FA8-46FE-BAEC-FA80942A22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2F04AB-DF27-479D-A130-5B71DFC59E3F}" type="datetimeFigureOut">
              <a:rPr lang="en-US" smtClean="0"/>
              <a:pPr/>
              <a:t>12/12/2015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89E53-3FA8-46FE-BAEC-FA80942A22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2F04AB-DF27-479D-A130-5B71DFC59E3F}" type="datetimeFigureOut">
              <a:rPr lang="en-US" smtClean="0"/>
              <a:pPr/>
              <a:t>12/12/2015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89E53-3FA8-46FE-BAEC-FA80942A22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F04AB-DF27-479D-A130-5B71DFC59E3F}" type="datetimeFigureOut">
              <a:rPr lang="en-US" smtClean="0"/>
              <a:pPr/>
              <a:t>12/12/2015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89E53-3FA8-46FE-BAEC-FA80942A22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2F04AB-DF27-479D-A130-5B71DFC59E3F}"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89E53-3FA8-46FE-BAEC-FA80942A22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2F04AB-DF27-479D-A130-5B71DFC59E3F}"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89E53-3FA8-46FE-BAEC-FA80942A22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D2F04AB-DF27-479D-A130-5B71DFC59E3F}" type="datetimeFigureOut">
              <a:rPr lang="en-US" smtClean="0"/>
              <a:pPr/>
              <a:t>12/12/2015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4589E53-3FA8-46FE-BAEC-FA80942A222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0" r="-1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1520" y="2339975"/>
            <a:ext cx="7772400" cy="1470025"/>
          </a:xfrm>
        </p:spPr>
        <p:txBody>
          <a:bodyPr>
            <a:normAutofit fontScale="90000"/>
          </a:bodyPr>
          <a:lstStyle/>
          <a:p>
            <a:r>
              <a:rPr lang="en-US" sz="6600" b="1" dirty="0" smtClean="0">
                <a:effectLst>
                  <a:outerShdw blurRad="38100" dist="38100" dir="2700000" algn="tl">
                    <a:srgbClr val="000000">
                      <a:alpha val="43137"/>
                    </a:srgbClr>
                  </a:outerShdw>
                </a:effectLst>
              </a:rPr>
              <a:t>In The Beginning</a:t>
            </a:r>
            <a:endParaRPr lang="en-US" sz="66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Let’s take a look at the first word</a:t>
            </a:r>
            <a:endParaRPr lang="en-US" dirty="0"/>
          </a:p>
        </p:txBody>
      </p:sp>
      <p:sp>
        <p:nvSpPr>
          <p:cNvPr id="7" name="Rectangle 6"/>
          <p:cNvSpPr/>
          <p:nvPr/>
        </p:nvSpPr>
        <p:spPr>
          <a:xfrm>
            <a:off x="0" y="4705290"/>
            <a:ext cx="9144000" cy="400110"/>
          </a:xfrm>
          <a:prstGeom prst="rect">
            <a:avLst/>
          </a:prstGeom>
        </p:spPr>
        <p:txBody>
          <a:bodyPr wrap="square">
            <a:spAutoFit/>
          </a:bodyPr>
          <a:lstStyle/>
          <a:p>
            <a:pPr algn="ctr"/>
            <a:r>
              <a:rPr lang="en-US" sz="2000" dirty="0" smtClean="0"/>
              <a:t>Create(s)</a:t>
            </a:r>
          </a:p>
        </p:txBody>
      </p:sp>
      <p:sp>
        <p:nvSpPr>
          <p:cNvPr id="15365" name="AutoShape 5"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7" name="AutoShape 7"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9" name="AutoShape 9"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1" name="Picture 11" descr="Picture"/>
          <p:cNvPicPr>
            <a:picLocks noChangeAspect="1" noChangeArrowheads="1"/>
          </p:cNvPicPr>
          <p:nvPr/>
        </p:nvPicPr>
        <p:blipFill>
          <a:blip r:embed="rId3" cstate="print">
            <a:lum bright="70000" contrast="-70000"/>
          </a:blip>
          <a:srcRect/>
          <a:stretch>
            <a:fillRect/>
          </a:stretch>
        </p:blipFill>
        <p:spPr bwMode="auto">
          <a:xfrm>
            <a:off x="2425579" y="1752600"/>
            <a:ext cx="4292843" cy="16002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TextBox 11"/>
          <p:cNvSpPr txBox="1"/>
          <p:nvPr/>
        </p:nvSpPr>
        <p:spPr>
          <a:xfrm>
            <a:off x="1" y="3429000"/>
            <a:ext cx="9144000" cy="646331"/>
          </a:xfrm>
          <a:prstGeom prst="rect">
            <a:avLst/>
          </a:prstGeom>
          <a:noFill/>
        </p:spPr>
        <p:txBody>
          <a:bodyPr wrap="square" rtlCol="0">
            <a:spAutoFit/>
          </a:bodyPr>
          <a:lstStyle/>
          <a:p>
            <a:pPr algn="ctr"/>
            <a:r>
              <a:rPr lang="en-US" sz="3600" dirty="0" smtClean="0"/>
              <a:t>Bara</a:t>
            </a:r>
            <a:endParaRPr lang="en-US" sz="3600" dirty="0"/>
          </a:p>
        </p:txBody>
      </p:sp>
      <p:pic>
        <p:nvPicPr>
          <p:cNvPr id="10" name="Picture 11" descr="Picture"/>
          <p:cNvPicPr>
            <a:picLocks noChangeAspect="1" noChangeArrowheads="1"/>
          </p:cNvPicPr>
          <p:nvPr/>
        </p:nvPicPr>
        <p:blipFill>
          <a:blip r:embed="rId3" cstate="print"/>
          <a:srcRect l="47926"/>
          <a:stretch>
            <a:fillRect/>
          </a:stretch>
        </p:blipFill>
        <p:spPr bwMode="auto">
          <a:xfrm>
            <a:off x="4495800" y="1752600"/>
            <a:ext cx="2235443" cy="16002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Let’s take a look at the first word</a:t>
            </a:r>
            <a:endParaRPr lang="en-US" dirty="0"/>
          </a:p>
        </p:txBody>
      </p:sp>
      <p:sp>
        <p:nvSpPr>
          <p:cNvPr id="7" name="Rectangle 6"/>
          <p:cNvSpPr/>
          <p:nvPr/>
        </p:nvSpPr>
        <p:spPr>
          <a:xfrm>
            <a:off x="0" y="4705290"/>
            <a:ext cx="9144000" cy="400110"/>
          </a:xfrm>
          <a:prstGeom prst="rect">
            <a:avLst/>
          </a:prstGeom>
        </p:spPr>
        <p:txBody>
          <a:bodyPr wrap="square">
            <a:spAutoFit/>
          </a:bodyPr>
          <a:lstStyle/>
          <a:p>
            <a:pPr algn="ctr"/>
            <a:r>
              <a:rPr lang="en-US" sz="2000" dirty="0" smtClean="0"/>
              <a:t>Beginning,  First fruits, or Foremost </a:t>
            </a:r>
          </a:p>
        </p:txBody>
      </p:sp>
      <p:sp>
        <p:nvSpPr>
          <p:cNvPr id="15365" name="AutoShape 5"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7" name="AutoShape 7"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9" name="AutoShape 9"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1" name="Picture 11" descr="Picture"/>
          <p:cNvPicPr>
            <a:picLocks noChangeAspect="1" noChangeArrowheads="1"/>
          </p:cNvPicPr>
          <p:nvPr/>
        </p:nvPicPr>
        <p:blipFill>
          <a:blip r:embed="rId3" cstate="print">
            <a:lum bright="70000" contrast="-70000"/>
          </a:blip>
          <a:srcRect/>
          <a:stretch>
            <a:fillRect/>
          </a:stretch>
        </p:blipFill>
        <p:spPr bwMode="auto">
          <a:xfrm>
            <a:off x="2425579" y="1752600"/>
            <a:ext cx="4292843" cy="16002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TextBox 11"/>
          <p:cNvSpPr txBox="1"/>
          <p:nvPr/>
        </p:nvSpPr>
        <p:spPr>
          <a:xfrm>
            <a:off x="0" y="3429000"/>
            <a:ext cx="9143999" cy="646331"/>
          </a:xfrm>
          <a:prstGeom prst="rect">
            <a:avLst/>
          </a:prstGeom>
          <a:noFill/>
        </p:spPr>
        <p:txBody>
          <a:bodyPr wrap="square" rtlCol="0">
            <a:spAutoFit/>
          </a:bodyPr>
          <a:lstStyle/>
          <a:p>
            <a:pPr algn="ctr"/>
            <a:r>
              <a:rPr lang="en-US" sz="3600" dirty="0" err="1" smtClean="0"/>
              <a:t>Reshit</a:t>
            </a:r>
            <a:endParaRPr lang="en-US" sz="3600" dirty="0"/>
          </a:p>
        </p:txBody>
      </p:sp>
      <p:pic>
        <p:nvPicPr>
          <p:cNvPr id="10" name="Picture 11" descr="Picture"/>
          <p:cNvPicPr>
            <a:picLocks noChangeAspect="1" noChangeArrowheads="1"/>
          </p:cNvPicPr>
          <p:nvPr/>
        </p:nvPicPr>
        <p:blipFill>
          <a:blip r:embed="rId3" cstate="print"/>
          <a:srcRect r="21898"/>
          <a:stretch>
            <a:fillRect/>
          </a:stretch>
        </p:blipFill>
        <p:spPr bwMode="auto">
          <a:xfrm>
            <a:off x="2438400" y="1752600"/>
            <a:ext cx="3352800" cy="16002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Let’s take a look at the first word</a:t>
            </a:r>
            <a:endParaRPr lang="en-US" dirty="0"/>
          </a:p>
        </p:txBody>
      </p:sp>
      <p:sp>
        <p:nvSpPr>
          <p:cNvPr id="15365" name="AutoShape 5"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7" name="AutoShape 7"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9" name="AutoShape 9"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1" name="Picture 11" descr="Picture"/>
          <p:cNvPicPr>
            <a:picLocks noChangeAspect="1" noChangeArrowheads="1"/>
          </p:cNvPicPr>
          <p:nvPr/>
        </p:nvPicPr>
        <p:blipFill>
          <a:blip r:embed="rId3" cstate="print">
            <a:lum bright="70000" contrast="-70000"/>
          </a:blip>
          <a:srcRect/>
          <a:stretch>
            <a:fillRect/>
          </a:stretch>
        </p:blipFill>
        <p:spPr bwMode="auto">
          <a:xfrm>
            <a:off x="2425579" y="1752600"/>
            <a:ext cx="4292843" cy="16002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TextBox 11"/>
          <p:cNvSpPr txBox="1"/>
          <p:nvPr/>
        </p:nvSpPr>
        <p:spPr>
          <a:xfrm>
            <a:off x="0" y="3429000"/>
            <a:ext cx="9143999" cy="646331"/>
          </a:xfrm>
          <a:prstGeom prst="rect">
            <a:avLst/>
          </a:prstGeom>
          <a:noFill/>
        </p:spPr>
        <p:txBody>
          <a:bodyPr wrap="square" rtlCol="0">
            <a:spAutoFit/>
          </a:bodyPr>
          <a:lstStyle/>
          <a:p>
            <a:pPr algn="ctr"/>
            <a:r>
              <a:rPr lang="en-US" sz="3600" dirty="0" smtClean="0"/>
              <a:t>Ash</a:t>
            </a:r>
            <a:endParaRPr lang="en-US" sz="3600" dirty="0"/>
          </a:p>
        </p:txBody>
      </p:sp>
      <p:pic>
        <p:nvPicPr>
          <p:cNvPr id="10" name="Picture 11" descr="Picture"/>
          <p:cNvPicPr>
            <a:picLocks noChangeAspect="1" noChangeArrowheads="1"/>
          </p:cNvPicPr>
          <p:nvPr/>
        </p:nvPicPr>
        <p:blipFill>
          <a:blip r:embed="rId3" cstate="print"/>
          <a:srcRect l="28401" r="36098"/>
          <a:stretch>
            <a:fillRect/>
          </a:stretch>
        </p:blipFill>
        <p:spPr bwMode="auto">
          <a:xfrm>
            <a:off x="3657600" y="1752600"/>
            <a:ext cx="1524000" cy="1600201"/>
          </a:xfrm>
          <a:prstGeom prst="rect">
            <a:avLst/>
          </a:prstGeom>
          <a:ln>
            <a:noFill/>
          </a:ln>
          <a:effectLst>
            <a:outerShdw blurRad="292100" dist="139700" dir="2700000" algn="tl" rotWithShape="0">
              <a:srgbClr val="333333">
                <a:alpha val="65000"/>
              </a:srgbClr>
            </a:outerShdw>
          </a:effectLst>
        </p:spPr>
      </p:pic>
      <p:sp>
        <p:nvSpPr>
          <p:cNvPr id="11" name="Rectangle 10"/>
          <p:cNvSpPr/>
          <p:nvPr/>
        </p:nvSpPr>
        <p:spPr>
          <a:xfrm>
            <a:off x="0" y="4705290"/>
            <a:ext cx="9144000" cy="1631216"/>
          </a:xfrm>
          <a:prstGeom prst="rect">
            <a:avLst/>
          </a:prstGeom>
        </p:spPr>
        <p:txBody>
          <a:bodyPr wrap="square">
            <a:spAutoFit/>
          </a:bodyPr>
          <a:lstStyle/>
          <a:p>
            <a:pPr algn="ctr"/>
            <a:r>
              <a:rPr lang="en-US" sz="2000" dirty="0" smtClean="0"/>
              <a:t>Fire, consuming fire (source of light)</a:t>
            </a:r>
          </a:p>
          <a:p>
            <a:pPr algn="ctr"/>
            <a:endParaRPr lang="en-US" sz="2000" dirty="0" smtClean="0"/>
          </a:p>
          <a:p>
            <a:pPr algn="ctr"/>
            <a:endParaRPr lang="en-US" sz="2000" dirty="0" smtClean="0"/>
          </a:p>
          <a:p>
            <a:pPr algn="ctr"/>
            <a:r>
              <a:rPr lang="en-US" sz="2000" dirty="0" smtClean="0"/>
              <a:t>Deuteronomy 4:24</a:t>
            </a:r>
          </a:p>
          <a:p>
            <a:pPr algn="ct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Let’s take a look at the first word</a:t>
            </a:r>
            <a:endParaRPr lang="en-US" dirty="0"/>
          </a:p>
        </p:txBody>
      </p:sp>
      <p:sp>
        <p:nvSpPr>
          <p:cNvPr id="7" name="Rectangle 6"/>
          <p:cNvSpPr/>
          <p:nvPr/>
        </p:nvSpPr>
        <p:spPr>
          <a:xfrm>
            <a:off x="762000" y="4705290"/>
            <a:ext cx="7620000" cy="1938992"/>
          </a:xfrm>
          <a:prstGeom prst="rect">
            <a:avLst/>
          </a:prstGeom>
        </p:spPr>
        <p:txBody>
          <a:bodyPr wrap="square">
            <a:spAutoFit/>
          </a:bodyPr>
          <a:lstStyle/>
          <a:p>
            <a:pPr algn="ctr"/>
            <a:r>
              <a:rPr lang="en-US" sz="2000" dirty="0" smtClean="0"/>
              <a:t>Protector of the door</a:t>
            </a:r>
          </a:p>
          <a:p>
            <a:pPr algn="ctr"/>
            <a:endParaRPr lang="en-US" sz="2000" dirty="0" smtClean="0"/>
          </a:p>
          <a:p>
            <a:pPr algn="ctr"/>
            <a:endParaRPr lang="en-US" sz="2000" dirty="0" smtClean="0"/>
          </a:p>
          <a:p>
            <a:pPr algn="ctr"/>
            <a:r>
              <a:rPr lang="en-US" sz="2000" dirty="0" smtClean="0"/>
              <a:t>Beginning of the Hebrew word </a:t>
            </a:r>
            <a:r>
              <a:rPr lang="en-US" sz="2000" dirty="0" err="1" smtClean="0"/>
              <a:t>Shaddai</a:t>
            </a:r>
            <a:r>
              <a:rPr lang="en-US" sz="2000" dirty="0" smtClean="0"/>
              <a:t> which means Almighty</a:t>
            </a:r>
          </a:p>
          <a:p>
            <a:pPr algn="ctr"/>
            <a:r>
              <a:rPr lang="en-US" sz="2000" dirty="0" smtClean="0"/>
              <a:t>Almighty God</a:t>
            </a:r>
          </a:p>
          <a:p>
            <a:pPr algn="ctr"/>
            <a:endParaRPr lang="en-US" sz="2000" dirty="0" smtClean="0"/>
          </a:p>
        </p:txBody>
      </p:sp>
      <p:sp>
        <p:nvSpPr>
          <p:cNvPr id="15365" name="AutoShape 5"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7" name="AutoShape 7"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9" name="AutoShape 9"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1" name="Picture 11" descr="Picture"/>
          <p:cNvPicPr>
            <a:picLocks noChangeAspect="1" noChangeArrowheads="1"/>
          </p:cNvPicPr>
          <p:nvPr/>
        </p:nvPicPr>
        <p:blipFill>
          <a:blip r:embed="rId3" cstate="print">
            <a:lum bright="70000" contrast="-70000"/>
          </a:blip>
          <a:srcRect/>
          <a:stretch>
            <a:fillRect/>
          </a:stretch>
        </p:blipFill>
        <p:spPr bwMode="auto">
          <a:xfrm>
            <a:off x="2425579" y="1752600"/>
            <a:ext cx="4292843" cy="16002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TextBox 11"/>
          <p:cNvSpPr txBox="1"/>
          <p:nvPr/>
        </p:nvSpPr>
        <p:spPr>
          <a:xfrm>
            <a:off x="0" y="3429000"/>
            <a:ext cx="9143999" cy="646331"/>
          </a:xfrm>
          <a:prstGeom prst="rect">
            <a:avLst/>
          </a:prstGeom>
          <a:noFill/>
        </p:spPr>
        <p:txBody>
          <a:bodyPr wrap="square" rtlCol="0">
            <a:spAutoFit/>
          </a:bodyPr>
          <a:lstStyle/>
          <a:p>
            <a:pPr algn="ctr"/>
            <a:r>
              <a:rPr lang="en-US" sz="3600" dirty="0" smtClean="0"/>
              <a:t>Shin</a:t>
            </a:r>
            <a:endParaRPr lang="en-US" sz="3600" dirty="0"/>
          </a:p>
        </p:txBody>
      </p:sp>
      <p:pic>
        <p:nvPicPr>
          <p:cNvPr id="10" name="Picture 11" descr="Picture"/>
          <p:cNvPicPr>
            <a:picLocks noChangeAspect="1" noChangeArrowheads="1"/>
          </p:cNvPicPr>
          <p:nvPr/>
        </p:nvPicPr>
        <p:blipFill>
          <a:blip r:embed="rId3" cstate="print"/>
          <a:srcRect l="28401" r="52073"/>
          <a:stretch>
            <a:fillRect/>
          </a:stretch>
        </p:blipFill>
        <p:spPr bwMode="auto">
          <a:xfrm>
            <a:off x="3657600" y="1752600"/>
            <a:ext cx="838200" cy="16002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Let’s take a look at the first word</a:t>
            </a:r>
            <a:endParaRPr lang="en-US" dirty="0"/>
          </a:p>
        </p:txBody>
      </p:sp>
      <p:sp>
        <p:nvSpPr>
          <p:cNvPr id="7" name="Rectangle 6"/>
          <p:cNvSpPr/>
          <p:nvPr/>
        </p:nvSpPr>
        <p:spPr>
          <a:xfrm>
            <a:off x="685800" y="4705290"/>
            <a:ext cx="7772400" cy="1938992"/>
          </a:xfrm>
          <a:prstGeom prst="rect">
            <a:avLst/>
          </a:prstGeom>
        </p:spPr>
        <p:txBody>
          <a:bodyPr wrap="square">
            <a:spAutoFit/>
          </a:bodyPr>
          <a:lstStyle/>
          <a:p>
            <a:pPr algn="ctr"/>
            <a:r>
              <a:rPr lang="en-US" sz="2000" dirty="0" smtClean="0"/>
              <a:t>Hand</a:t>
            </a:r>
          </a:p>
          <a:p>
            <a:pPr algn="ctr"/>
            <a:endParaRPr lang="en-US" sz="2000" dirty="0" smtClean="0"/>
          </a:p>
          <a:p>
            <a:pPr algn="ctr"/>
            <a:r>
              <a:rPr lang="en-US" sz="2000" dirty="0" smtClean="0"/>
              <a:t>Notice the way it is seated next to Shin (Almighty God)</a:t>
            </a:r>
          </a:p>
          <a:p>
            <a:pPr algn="ctr"/>
            <a:r>
              <a:rPr lang="en-US" sz="2000" dirty="0" smtClean="0"/>
              <a:t>Facing you, it is to the right</a:t>
            </a:r>
          </a:p>
          <a:p>
            <a:pPr algn="ctr"/>
            <a:r>
              <a:rPr lang="en-US" sz="2000" dirty="0" smtClean="0"/>
              <a:t>Possibly referring to the right hand of God</a:t>
            </a:r>
          </a:p>
          <a:p>
            <a:pPr algn="ctr"/>
            <a:endParaRPr lang="en-US" sz="2000" dirty="0" smtClean="0"/>
          </a:p>
        </p:txBody>
      </p:sp>
      <p:sp>
        <p:nvSpPr>
          <p:cNvPr id="15365" name="AutoShape 5"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7" name="AutoShape 7"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9" name="AutoShape 9"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1" name="Picture 11" descr="Picture"/>
          <p:cNvPicPr>
            <a:picLocks noChangeAspect="1" noChangeArrowheads="1"/>
          </p:cNvPicPr>
          <p:nvPr/>
        </p:nvPicPr>
        <p:blipFill>
          <a:blip r:embed="rId3" cstate="print">
            <a:lum bright="70000" contrast="-70000"/>
          </a:blip>
          <a:srcRect/>
          <a:stretch>
            <a:fillRect/>
          </a:stretch>
        </p:blipFill>
        <p:spPr bwMode="auto">
          <a:xfrm>
            <a:off x="2425579" y="1752600"/>
            <a:ext cx="4292843" cy="16002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TextBox 11"/>
          <p:cNvSpPr txBox="1"/>
          <p:nvPr/>
        </p:nvSpPr>
        <p:spPr>
          <a:xfrm>
            <a:off x="0" y="3429000"/>
            <a:ext cx="9143999" cy="646331"/>
          </a:xfrm>
          <a:prstGeom prst="rect">
            <a:avLst/>
          </a:prstGeom>
          <a:noFill/>
        </p:spPr>
        <p:txBody>
          <a:bodyPr wrap="square" rtlCol="0">
            <a:spAutoFit/>
          </a:bodyPr>
          <a:lstStyle/>
          <a:p>
            <a:pPr algn="ctr"/>
            <a:r>
              <a:rPr lang="en-US" sz="3600" dirty="0" err="1" smtClean="0"/>
              <a:t>Yud</a:t>
            </a:r>
            <a:endParaRPr lang="en-US" sz="3600" dirty="0"/>
          </a:p>
        </p:txBody>
      </p:sp>
      <p:pic>
        <p:nvPicPr>
          <p:cNvPr id="10" name="Picture 11" descr="Picture"/>
          <p:cNvPicPr>
            <a:picLocks noChangeAspect="1" noChangeArrowheads="1"/>
          </p:cNvPicPr>
          <p:nvPr/>
        </p:nvPicPr>
        <p:blipFill>
          <a:blip r:embed="rId3" cstate="print"/>
          <a:srcRect l="21301" r="71599"/>
          <a:stretch>
            <a:fillRect/>
          </a:stretch>
        </p:blipFill>
        <p:spPr bwMode="auto">
          <a:xfrm>
            <a:off x="3352800" y="1752600"/>
            <a:ext cx="304800" cy="16002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Let’s put it all together</a:t>
            </a:r>
            <a:endParaRPr lang="en-US" dirty="0"/>
          </a:p>
        </p:txBody>
      </p:sp>
      <p:sp>
        <p:nvSpPr>
          <p:cNvPr id="15365" name="AutoShape 5"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7" name="AutoShape 7"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9" name="AutoShape 9"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1" name="Picture 11" descr="Picture"/>
          <p:cNvPicPr>
            <a:picLocks noChangeAspect="1" noChangeArrowheads="1"/>
          </p:cNvPicPr>
          <p:nvPr/>
        </p:nvPicPr>
        <p:blipFill>
          <a:blip r:embed="rId3" cstate="print">
            <a:lum bright="70000" contrast="-70000"/>
          </a:blip>
          <a:srcRect/>
          <a:stretch>
            <a:fillRect/>
          </a:stretch>
        </p:blipFill>
        <p:spPr bwMode="auto">
          <a:xfrm>
            <a:off x="2425579" y="1752600"/>
            <a:ext cx="4292843" cy="16002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TextBox 11"/>
          <p:cNvSpPr txBox="1"/>
          <p:nvPr/>
        </p:nvSpPr>
        <p:spPr>
          <a:xfrm>
            <a:off x="609600" y="3733800"/>
            <a:ext cx="7924800" cy="2862322"/>
          </a:xfrm>
          <a:prstGeom prst="rect">
            <a:avLst/>
          </a:prstGeom>
          <a:noFill/>
        </p:spPr>
        <p:txBody>
          <a:bodyPr wrap="square" rtlCol="0">
            <a:spAutoFit/>
          </a:bodyPr>
          <a:lstStyle/>
          <a:p>
            <a:pPr algn="ctr"/>
            <a:r>
              <a:rPr lang="en-US" sz="3600" dirty="0" smtClean="0"/>
              <a:t>There will be a first born Son, who is foremost; He will build the House of God by taking a bride; He is a consuming fire, Almighty God, and He sits at the right hand God!!!</a:t>
            </a:r>
            <a:endParaRPr lang="en-US" sz="3600" dirty="0"/>
          </a:p>
        </p:txBody>
      </p:sp>
      <p:pic>
        <p:nvPicPr>
          <p:cNvPr id="10" name="Picture 11" descr="Picture"/>
          <p:cNvPicPr>
            <a:picLocks noChangeAspect="1" noChangeArrowheads="1"/>
          </p:cNvPicPr>
          <p:nvPr/>
        </p:nvPicPr>
        <p:blipFill>
          <a:blip r:embed="rId3" cstate="print"/>
          <a:srcRect l="1776" r="2374"/>
          <a:stretch>
            <a:fillRect/>
          </a:stretch>
        </p:blipFill>
        <p:spPr bwMode="auto">
          <a:xfrm>
            <a:off x="2514600" y="1752600"/>
            <a:ext cx="4114800" cy="16002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Jot and </a:t>
            </a:r>
            <a:r>
              <a:rPr lang="en-US" dirty="0" err="1" smtClean="0"/>
              <a:t>Tittle</a:t>
            </a:r>
            <a:r>
              <a:rPr lang="en-US" dirty="0" smtClean="0"/>
              <a:t> </a:t>
            </a:r>
            <a:endParaRPr lang="en-US" dirty="0"/>
          </a:p>
        </p:txBody>
      </p:sp>
      <p:pic>
        <p:nvPicPr>
          <p:cNvPr id="1026" name="Picture 2"/>
          <p:cNvPicPr>
            <a:picLocks noChangeAspect="1" noChangeArrowheads="1"/>
          </p:cNvPicPr>
          <p:nvPr/>
        </p:nvPicPr>
        <p:blipFill>
          <a:blip r:embed="rId2" cstate="print"/>
          <a:srcRect t="54167" r="50805" b="38541"/>
          <a:stretch>
            <a:fillRect/>
          </a:stretch>
        </p:blipFill>
        <p:spPr bwMode="auto">
          <a:xfrm>
            <a:off x="533400" y="2743200"/>
            <a:ext cx="8058150" cy="685800"/>
          </a:xfrm>
          <a:prstGeom prst="rect">
            <a:avLst/>
          </a:prstGeom>
          <a:noFill/>
          <a:ln w="9525">
            <a:noFill/>
            <a:miter lim="800000"/>
            <a:headEnd/>
            <a:tailEnd/>
          </a:ln>
        </p:spPr>
      </p:pic>
      <p:sp>
        <p:nvSpPr>
          <p:cNvPr id="6" name="TextBox 5"/>
          <p:cNvSpPr txBox="1"/>
          <p:nvPr/>
        </p:nvSpPr>
        <p:spPr>
          <a:xfrm flipH="1">
            <a:off x="723900" y="1524000"/>
            <a:ext cx="7696200" cy="923330"/>
          </a:xfrm>
          <a:prstGeom prst="rect">
            <a:avLst/>
          </a:prstGeom>
          <a:noFill/>
        </p:spPr>
        <p:txBody>
          <a:bodyPr wrap="square" rtlCol="0">
            <a:spAutoFit/>
          </a:bodyPr>
          <a:lstStyle/>
          <a:p>
            <a:r>
              <a:rPr lang="en-US" dirty="0" smtClean="0"/>
              <a:t>Genesis 2:4</a:t>
            </a:r>
          </a:p>
          <a:p>
            <a:r>
              <a:rPr lang="en-US" dirty="0" smtClean="0"/>
              <a:t>“Here is the history of the heavens and the earth </a:t>
            </a:r>
            <a:r>
              <a:rPr lang="en-US" b="1" u="sng" dirty="0" smtClean="0"/>
              <a:t>when they were created</a:t>
            </a:r>
            <a:r>
              <a:rPr lang="en-US" dirty="0" smtClean="0"/>
              <a:t>.  On the day when Adonai, God, made earth and heaven.” </a:t>
            </a:r>
            <a:endParaRPr lang="en-US" dirty="0"/>
          </a:p>
        </p:txBody>
      </p:sp>
      <p:cxnSp>
        <p:nvCxnSpPr>
          <p:cNvPr id="8" name="Straight Arrow Connector 7"/>
          <p:cNvCxnSpPr/>
          <p:nvPr/>
        </p:nvCxnSpPr>
        <p:spPr>
          <a:xfrm flipV="1">
            <a:off x="4489940" y="3076136"/>
            <a:ext cx="228600" cy="9906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9600" y="4267200"/>
            <a:ext cx="7741222" cy="923330"/>
          </a:xfrm>
          <a:prstGeom prst="rect">
            <a:avLst/>
          </a:prstGeom>
          <a:noFill/>
        </p:spPr>
        <p:txBody>
          <a:bodyPr wrap="square" rtlCol="0">
            <a:spAutoFit/>
          </a:bodyPr>
          <a:lstStyle/>
          <a:p>
            <a:r>
              <a:rPr lang="en-US" dirty="0" smtClean="0"/>
              <a:t>They letter Hey has been made small.  Hey means reveal.  The letter Hey is used in the Torah to add glory.  This could be indicating that the glory was diminished on day 2, buy why?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Raqiya</a:t>
            </a:r>
            <a:r>
              <a:rPr lang="en-US" dirty="0" smtClean="0"/>
              <a:t> - Firmament</a:t>
            </a:r>
            <a:endParaRPr lang="en-US" dirty="0"/>
          </a:p>
        </p:txBody>
      </p:sp>
      <p:pic>
        <p:nvPicPr>
          <p:cNvPr id="1030" name="Picture 6" descr="http://gsablogs.gsa.gov/gsablog/files/2013/04/Earth.jpg"/>
          <p:cNvPicPr>
            <a:picLocks noChangeAspect="1" noChangeArrowheads="1"/>
          </p:cNvPicPr>
          <p:nvPr/>
        </p:nvPicPr>
        <p:blipFill>
          <a:blip r:embed="rId2" cstate="print"/>
          <a:srcRect/>
          <a:stretch>
            <a:fillRect/>
          </a:stretch>
        </p:blipFill>
        <p:spPr bwMode="auto">
          <a:xfrm>
            <a:off x="2076450" y="1524000"/>
            <a:ext cx="4991100" cy="49911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Adam and </a:t>
            </a:r>
            <a:r>
              <a:rPr lang="en-US" dirty="0" err="1" smtClean="0"/>
              <a:t>Havah</a:t>
            </a:r>
            <a:endParaRPr lang="en-US" dirty="0"/>
          </a:p>
        </p:txBody>
      </p:sp>
      <p:sp>
        <p:nvSpPr>
          <p:cNvPr id="5" name="TextBox 4"/>
          <p:cNvSpPr txBox="1"/>
          <p:nvPr/>
        </p:nvSpPr>
        <p:spPr>
          <a:xfrm>
            <a:off x="152400" y="1752601"/>
            <a:ext cx="8839200" cy="4247317"/>
          </a:xfrm>
          <a:prstGeom prst="rect">
            <a:avLst/>
          </a:prstGeom>
          <a:noFill/>
        </p:spPr>
        <p:txBody>
          <a:bodyPr wrap="square" rtlCol="0">
            <a:spAutoFit/>
          </a:bodyPr>
          <a:lstStyle/>
          <a:p>
            <a:r>
              <a:rPr lang="en-US" dirty="0" smtClean="0"/>
              <a:t>The Hebrew word for “man” is Adam.  This was not a given name, it is derived from the Hebrew word for earth - </a:t>
            </a:r>
            <a:r>
              <a:rPr lang="en-US" dirty="0" err="1" smtClean="0"/>
              <a:t>Adamah</a:t>
            </a:r>
            <a:r>
              <a:rPr lang="en-US" dirty="0" smtClean="0"/>
              <a:t>.</a:t>
            </a:r>
          </a:p>
          <a:p>
            <a:endParaRPr lang="en-US" dirty="0" smtClean="0"/>
          </a:p>
          <a:p>
            <a:r>
              <a:rPr lang="en-US" dirty="0" smtClean="0"/>
              <a:t>There are 4 word in Hebrew for earth:</a:t>
            </a:r>
          </a:p>
          <a:p>
            <a:r>
              <a:rPr lang="en-US" dirty="0" err="1" smtClean="0"/>
              <a:t>Erets</a:t>
            </a:r>
            <a:r>
              <a:rPr lang="en-US" dirty="0" smtClean="0"/>
              <a:t> – Used in reference to earth during the spring</a:t>
            </a:r>
          </a:p>
          <a:p>
            <a:r>
              <a:rPr lang="en-US" dirty="0" err="1" smtClean="0"/>
              <a:t>Tevel</a:t>
            </a:r>
            <a:r>
              <a:rPr lang="en-US" dirty="0" smtClean="0"/>
              <a:t> – Used in reference to earth during the summer</a:t>
            </a:r>
          </a:p>
          <a:p>
            <a:r>
              <a:rPr lang="en-US" dirty="0" err="1" smtClean="0"/>
              <a:t>Adamah</a:t>
            </a:r>
            <a:r>
              <a:rPr lang="en-US" dirty="0" smtClean="0"/>
              <a:t> – Used in reference to earth during the fall</a:t>
            </a:r>
          </a:p>
          <a:p>
            <a:r>
              <a:rPr lang="en-US" dirty="0" err="1" smtClean="0"/>
              <a:t>Archa</a:t>
            </a:r>
            <a:r>
              <a:rPr lang="en-US" dirty="0" smtClean="0"/>
              <a:t> – Used in reference to the earth during the winter</a:t>
            </a:r>
          </a:p>
          <a:p>
            <a:endParaRPr lang="en-US" dirty="0"/>
          </a:p>
          <a:p>
            <a:r>
              <a:rPr lang="en-US" dirty="0" smtClean="0"/>
              <a:t>This leads us to believe that creation took place in the fall.  Also the time of Rosh Hashanah which is the start of the new year.  Foreshadowing of the Messiah in the later years.  </a:t>
            </a:r>
          </a:p>
          <a:p>
            <a:endParaRPr lang="en-US" dirty="0" smtClean="0"/>
          </a:p>
          <a:p>
            <a:r>
              <a:rPr lang="en-US" dirty="0" smtClean="0"/>
              <a:t>Side note: Woman in Hebrew is </a:t>
            </a:r>
            <a:r>
              <a:rPr lang="en-US" dirty="0" err="1" smtClean="0"/>
              <a:t>Ishah</a:t>
            </a:r>
            <a:r>
              <a:rPr lang="en-US" dirty="0" smtClean="0"/>
              <a:t> which is derived from the word for man – </a:t>
            </a:r>
            <a:r>
              <a:rPr lang="en-US" dirty="0" err="1" smtClean="0"/>
              <a:t>Ish</a:t>
            </a:r>
            <a:endParaRPr lang="en-US" dirty="0" smtClean="0"/>
          </a:p>
          <a:p>
            <a:r>
              <a:rPr lang="en-US" dirty="0" smtClean="0"/>
              <a:t>Her given name, </a:t>
            </a:r>
            <a:r>
              <a:rPr lang="en-US" dirty="0" err="1" smtClean="0"/>
              <a:t>Havah</a:t>
            </a:r>
            <a:r>
              <a:rPr lang="en-US" dirty="0" smtClean="0"/>
              <a:t>, means life because she was the mother of all living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there a prophetic meaning in the days of creation?</a:t>
            </a:r>
            <a:endParaRPr lang="en-US" dirty="0"/>
          </a:p>
        </p:txBody>
      </p:sp>
      <p:graphicFrame>
        <p:nvGraphicFramePr>
          <p:cNvPr id="3" name="Table 2"/>
          <p:cNvGraphicFramePr>
            <a:graphicFrameLocks noGrp="1"/>
          </p:cNvGraphicFramePr>
          <p:nvPr/>
        </p:nvGraphicFramePr>
        <p:xfrm>
          <a:off x="387668" y="2438400"/>
          <a:ext cx="8368665" cy="2966720"/>
        </p:xfrm>
        <a:graphic>
          <a:graphicData uri="http://schemas.openxmlformats.org/drawingml/2006/table">
            <a:tbl>
              <a:tblPr firstRow="1" bandRow="1">
                <a:tableStyleId>{5C22544A-7EE6-4342-B048-85BDC9FD1C3A}</a:tableStyleId>
              </a:tblPr>
              <a:tblGrid>
                <a:gridCol w="3008840"/>
                <a:gridCol w="5359825"/>
              </a:tblGrid>
              <a:tr h="370840">
                <a:tc>
                  <a:txBody>
                    <a:bodyPr/>
                    <a:lstStyle/>
                    <a:p>
                      <a:r>
                        <a:rPr lang="en-US" baseline="0" dirty="0" smtClean="0"/>
                        <a:t>Theme for each day</a:t>
                      </a:r>
                      <a:endParaRPr lang="en-US" dirty="0"/>
                    </a:p>
                  </a:txBody>
                  <a:tcPr/>
                </a:tc>
                <a:tc>
                  <a:txBody>
                    <a:bodyPr/>
                    <a:lstStyle/>
                    <a:p>
                      <a:r>
                        <a:rPr lang="en-US" dirty="0" smtClean="0"/>
                        <a:t>Correlation</a:t>
                      </a:r>
                      <a:r>
                        <a:rPr lang="en-US" baseline="0" dirty="0" smtClean="0"/>
                        <a:t> to </a:t>
                      </a:r>
                      <a:r>
                        <a:rPr lang="en-US" dirty="0" smtClean="0"/>
                        <a:t>1000 year period</a:t>
                      </a:r>
                      <a:r>
                        <a:rPr lang="en-US" baseline="0" dirty="0" smtClean="0"/>
                        <a:t> </a:t>
                      </a:r>
                      <a:endParaRPr lang="en-US" dirty="0"/>
                    </a:p>
                  </a:txBody>
                  <a:tcPr/>
                </a:tc>
              </a:tr>
              <a:tr h="370840">
                <a:tc>
                  <a:txBody>
                    <a:bodyPr/>
                    <a:lstStyle/>
                    <a:p>
                      <a:r>
                        <a:rPr lang="en-US" dirty="0" smtClean="0"/>
                        <a:t>1 – Light and Darkness</a:t>
                      </a:r>
                      <a:endParaRPr lang="en-US" dirty="0"/>
                    </a:p>
                  </a:txBody>
                  <a:tcPr/>
                </a:tc>
                <a:tc>
                  <a:txBody>
                    <a:bodyPr/>
                    <a:lstStyle/>
                    <a:p>
                      <a:r>
                        <a:rPr lang="en-US" dirty="0" smtClean="0"/>
                        <a:t>0-1000       – Adam brought darkness into</a:t>
                      </a:r>
                      <a:r>
                        <a:rPr lang="en-US" baseline="0" dirty="0" smtClean="0"/>
                        <a:t> the light</a:t>
                      </a:r>
                      <a:endParaRPr lang="en-US" dirty="0"/>
                    </a:p>
                  </a:txBody>
                  <a:tcPr/>
                </a:tc>
              </a:tr>
              <a:tr h="370840">
                <a:tc>
                  <a:txBody>
                    <a:bodyPr/>
                    <a:lstStyle/>
                    <a:p>
                      <a:r>
                        <a:rPr lang="en-US" dirty="0" smtClean="0"/>
                        <a:t>2 – Waters </a:t>
                      </a:r>
                      <a:endParaRPr lang="en-US" dirty="0"/>
                    </a:p>
                  </a:txBody>
                  <a:tcPr/>
                </a:tc>
                <a:tc>
                  <a:txBody>
                    <a:bodyPr/>
                    <a:lstStyle/>
                    <a:p>
                      <a:r>
                        <a:rPr lang="en-US" dirty="0" smtClean="0"/>
                        <a:t>1000-2000 – </a:t>
                      </a:r>
                      <a:r>
                        <a:rPr lang="en-US" dirty="0" err="1" smtClean="0"/>
                        <a:t>Noach</a:t>
                      </a:r>
                      <a:r>
                        <a:rPr lang="en-US" baseline="0" dirty="0" smtClean="0"/>
                        <a:t> and the flood</a:t>
                      </a:r>
                      <a:endParaRPr lang="en-US" dirty="0"/>
                    </a:p>
                  </a:txBody>
                  <a:tcPr/>
                </a:tc>
              </a:tr>
              <a:tr h="370840">
                <a:tc>
                  <a:txBody>
                    <a:bodyPr/>
                    <a:lstStyle/>
                    <a:p>
                      <a:r>
                        <a:rPr lang="en-US" dirty="0" smtClean="0"/>
                        <a:t>3 – Plants</a:t>
                      </a:r>
                      <a:r>
                        <a:rPr lang="en-US" baseline="0" dirty="0" smtClean="0"/>
                        <a:t> yielding seed</a:t>
                      </a:r>
                      <a:endParaRPr lang="en-US" dirty="0"/>
                    </a:p>
                  </a:txBody>
                  <a:tcPr/>
                </a:tc>
                <a:tc>
                  <a:txBody>
                    <a:bodyPr/>
                    <a:lstStyle/>
                    <a:p>
                      <a:r>
                        <a:rPr lang="en-US" dirty="0" smtClean="0"/>
                        <a:t>2000-3000</a:t>
                      </a:r>
                      <a:r>
                        <a:rPr lang="en-US" baseline="0" dirty="0" smtClean="0"/>
                        <a:t> – Abraham, Isaac, Jacob and decedents</a:t>
                      </a:r>
                      <a:endParaRPr lang="en-US" dirty="0"/>
                    </a:p>
                  </a:txBody>
                  <a:tcPr/>
                </a:tc>
              </a:tr>
              <a:tr h="370840">
                <a:tc>
                  <a:txBody>
                    <a:bodyPr/>
                    <a:lstStyle/>
                    <a:p>
                      <a:r>
                        <a:rPr lang="en-US" dirty="0" smtClean="0"/>
                        <a:t>4 – Lights and Luminaries  </a:t>
                      </a:r>
                      <a:endParaRPr lang="en-US" dirty="0"/>
                    </a:p>
                  </a:txBody>
                  <a:tcPr/>
                </a:tc>
                <a:tc>
                  <a:txBody>
                    <a:bodyPr/>
                    <a:lstStyle/>
                    <a:p>
                      <a:r>
                        <a:rPr lang="en-US" dirty="0" smtClean="0"/>
                        <a:t>3000-4000 –</a:t>
                      </a:r>
                      <a:r>
                        <a:rPr lang="en-US" baseline="0" dirty="0" smtClean="0"/>
                        <a:t> Kings and prophets</a:t>
                      </a:r>
                      <a:endParaRPr lang="en-US" dirty="0"/>
                    </a:p>
                  </a:txBody>
                  <a:tcPr/>
                </a:tc>
              </a:tr>
              <a:tr h="370840">
                <a:tc>
                  <a:txBody>
                    <a:bodyPr/>
                    <a:lstStyle/>
                    <a:p>
                      <a:r>
                        <a:rPr lang="en-US" dirty="0" smtClean="0"/>
                        <a:t>5 – Living Creatures</a:t>
                      </a:r>
                      <a:endParaRPr lang="en-US" dirty="0"/>
                    </a:p>
                  </a:txBody>
                  <a:tcPr/>
                </a:tc>
                <a:tc>
                  <a:txBody>
                    <a:bodyPr/>
                    <a:lstStyle/>
                    <a:p>
                      <a:r>
                        <a:rPr lang="en-US" dirty="0" smtClean="0"/>
                        <a:t>4000-5000 –</a:t>
                      </a:r>
                      <a:r>
                        <a:rPr lang="en-US" baseline="0" dirty="0" smtClean="0"/>
                        <a:t> Messiah made us new creatures</a:t>
                      </a:r>
                      <a:endParaRPr lang="en-US" dirty="0"/>
                    </a:p>
                  </a:txBody>
                  <a:tcPr/>
                </a:tc>
              </a:tr>
              <a:tr h="370840">
                <a:tc>
                  <a:txBody>
                    <a:bodyPr/>
                    <a:lstStyle/>
                    <a:p>
                      <a:r>
                        <a:rPr lang="en-US" dirty="0" smtClean="0"/>
                        <a:t>6 – Man and Woman</a:t>
                      </a:r>
                      <a:endParaRPr lang="en-US" dirty="0"/>
                    </a:p>
                  </a:txBody>
                  <a:tcPr/>
                </a:tc>
                <a:tc>
                  <a:txBody>
                    <a:bodyPr/>
                    <a:lstStyle/>
                    <a:p>
                      <a:r>
                        <a:rPr lang="en-US" dirty="0" smtClean="0"/>
                        <a:t>5000-6000</a:t>
                      </a:r>
                      <a:r>
                        <a:rPr lang="en-US" baseline="0" dirty="0" smtClean="0"/>
                        <a:t> – Fill the earth and subdue it</a:t>
                      </a:r>
                      <a:endParaRPr lang="en-US" dirty="0"/>
                    </a:p>
                  </a:txBody>
                  <a:tcPr/>
                </a:tc>
              </a:tr>
              <a:tr h="370840">
                <a:tc>
                  <a:txBody>
                    <a:bodyPr/>
                    <a:lstStyle/>
                    <a:p>
                      <a:r>
                        <a:rPr lang="en-US" dirty="0" smtClean="0"/>
                        <a:t>7 – Rest </a:t>
                      </a:r>
                      <a:endParaRPr lang="en-US" dirty="0"/>
                    </a:p>
                  </a:txBody>
                  <a:tcPr/>
                </a:tc>
                <a:tc>
                  <a:txBody>
                    <a:bodyPr/>
                    <a:lstStyle/>
                    <a:p>
                      <a:r>
                        <a:rPr lang="en-US" dirty="0" smtClean="0"/>
                        <a:t>6000-7000 – Millennial </a:t>
                      </a:r>
                      <a:r>
                        <a:rPr lang="en-US" baseline="0" dirty="0" smtClean="0"/>
                        <a:t>Kingdom with </a:t>
                      </a:r>
                      <a:r>
                        <a:rPr lang="en-US" baseline="0" dirty="0" err="1" smtClean="0"/>
                        <a:t>Yeshua</a:t>
                      </a:r>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noAutofit/>
          </a:bodyPr>
          <a:lstStyle/>
          <a:p>
            <a:r>
              <a:rPr lang="en-US" sz="3600" dirty="0" smtClean="0">
                <a:effectLst>
                  <a:outerShdw blurRad="38100" dist="38100" dir="2700000" algn="tl">
                    <a:srgbClr val="000000">
                      <a:alpha val="43137"/>
                    </a:srgbClr>
                  </a:outerShdw>
                </a:effectLst>
              </a:rPr>
              <a:t>In the beginning </a:t>
            </a:r>
            <a:r>
              <a:rPr lang="en-US" sz="3600" dirty="0" err="1" smtClean="0">
                <a:effectLst>
                  <a:outerShdw blurRad="38100" dist="38100" dir="2700000" algn="tl">
                    <a:srgbClr val="000000">
                      <a:alpha val="43137"/>
                    </a:srgbClr>
                  </a:outerShdw>
                </a:effectLst>
              </a:rPr>
              <a:t>Elohim</a:t>
            </a:r>
            <a:r>
              <a:rPr lang="en-US" sz="3600" dirty="0" smtClean="0">
                <a:effectLst>
                  <a:outerShdw blurRad="38100" dist="38100" dir="2700000" algn="tl">
                    <a:srgbClr val="000000">
                      <a:alpha val="43137"/>
                    </a:srgbClr>
                  </a:outerShdw>
                </a:effectLst>
              </a:rPr>
              <a:t> created the heavens and earth.</a:t>
            </a:r>
            <a:endParaRPr lang="en-US" sz="3600" dirty="0">
              <a:effectLst>
                <a:outerShdw blurRad="38100" dist="38100" dir="2700000" algn="tl">
                  <a:srgbClr val="000000">
                    <a:alpha val="43137"/>
                  </a:srgbClr>
                </a:outerShdw>
              </a:effectLst>
            </a:endParaRPr>
          </a:p>
        </p:txBody>
      </p:sp>
      <p:sp>
        <p:nvSpPr>
          <p:cNvPr id="5" name="TextBox 4"/>
          <p:cNvSpPr txBox="1"/>
          <p:nvPr/>
        </p:nvSpPr>
        <p:spPr>
          <a:xfrm>
            <a:off x="0" y="4708029"/>
            <a:ext cx="9144000" cy="1692771"/>
          </a:xfrm>
          <a:prstGeom prst="rect">
            <a:avLst/>
          </a:prstGeom>
          <a:noFill/>
        </p:spPr>
        <p:txBody>
          <a:bodyPr wrap="square" rtlCol="0">
            <a:spAutoFit/>
          </a:bodyPr>
          <a:lstStyle/>
          <a:p>
            <a:pPr algn="ctr"/>
            <a:r>
              <a:rPr lang="en-US" sz="2400" dirty="0" smtClean="0"/>
              <a:t>What is the untranslated word?</a:t>
            </a:r>
          </a:p>
          <a:p>
            <a:pPr algn="ctr"/>
            <a:r>
              <a:rPr lang="en-US" sz="1600" dirty="0" smtClean="0"/>
              <a:t> </a:t>
            </a:r>
          </a:p>
          <a:p>
            <a:pPr algn="ctr"/>
            <a:r>
              <a:rPr lang="en-US" sz="2400" dirty="0" smtClean="0"/>
              <a:t>Why is the Bet bolded?</a:t>
            </a:r>
          </a:p>
          <a:p>
            <a:pPr algn="ctr"/>
            <a:endParaRPr lang="en-US" sz="1600" dirty="0" smtClean="0"/>
          </a:p>
          <a:p>
            <a:pPr algn="ctr"/>
            <a:r>
              <a:rPr lang="en-US" sz="2400" dirty="0" smtClean="0"/>
              <a:t>What do the letters of </a:t>
            </a:r>
            <a:r>
              <a:rPr lang="en-US" sz="2400" dirty="0" err="1" smtClean="0"/>
              <a:t>Bereshit</a:t>
            </a:r>
            <a:r>
              <a:rPr lang="en-US" sz="2400" dirty="0" smtClean="0"/>
              <a:t> mean?</a:t>
            </a:r>
          </a:p>
        </p:txBody>
      </p:sp>
      <p:pic>
        <p:nvPicPr>
          <p:cNvPr id="1029" name="Picture 5"/>
          <p:cNvPicPr>
            <a:picLocks noChangeAspect="1" noChangeArrowheads="1"/>
          </p:cNvPicPr>
          <p:nvPr/>
        </p:nvPicPr>
        <p:blipFill>
          <a:blip r:embed="rId2" cstate="print"/>
          <a:srcRect/>
          <a:stretch>
            <a:fillRect/>
          </a:stretch>
        </p:blipFill>
        <p:spPr bwMode="auto">
          <a:xfrm>
            <a:off x="442913" y="2409825"/>
            <a:ext cx="8258175" cy="2038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or what is the Aleph </a:t>
            </a:r>
            <a:r>
              <a:rPr lang="en-US" dirty="0" err="1" smtClean="0"/>
              <a:t>Tav</a:t>
            </a:r>
            <a:r>
              <a:rPr lang="en-US" dirty="0" smtClean="0"/>
              <a:t>?</a:t>
            </a:r>
            <a:endParaRPr lang="en-US" dirty="0"/>
          </a:p>
        </p:txBody>
      </p:sp>
      <p:sp>
        <p:nvSpPr>
          <p:cNvPr id="3" name="Rectangle 2"/>
          <p:cNvSpPr/>
          <p:nvPr/>
        </p:nvSpPr>
        <p:spPr>
          <a:xfrm>
            <a:off x="304800" y="3962400"/>
            <a:ext cx="8534400" cy="2554545"/>
          </a:xfrm>
          <a:prstGeom prst="rect">
            <a:avLst/>
          </a:prstGeom>
        </p:spPr>
        <p:txBody>
          <a:bodyPr wrap="square">
            <a:spAutoFit/>
          </a:bodyPr>
          <a:lstStyle/>
          <a:p>
            <a:pPr algn="ctr"/>
            <a:r>
              <a:rPr lang="en-US" sz="2000" dirty="0" smtClean="0"/>
              <a:t>Aleph and </a:t>
            </a:r>
            <a:r>
              <a:rPr lang="en-US" sz="2000" dirty="0" err="1" smtClean="0"/>
              <a:t>Tav</a:t>
            </a:r>
            <a:r>
              <a:rPr lang="en-US" sz="2000" dirty="0" smtClean="0"/>
              <a:t> are the first and last letters of the Hebrew </a:t>
            </a:r>
            <a:r>
              <a:rPr lang="en-US" sz="2000" dirty="0" err="1" smtClean="0"/>
              <a:t>Alephabet</a:t>
            </a:r>
            <a:endParaRPr lang="en-US" sz="2000" dirty="0" smtClean="0"/>
          </a:p>
          <a:p>
            <a:pPr algn="ctr"/>
            <a:r>
              <a:rPr lang="en-US" sz="2000" dirty="0" smtClean="0"/>
              <a:t>Aleph – Strong or strength of </a:t>
            </a:r>
          </a:p>
          <a:p>
            <a:pPr algn="ctr"/>
            <a:r>
              <a:rPr lang="en-US" sz="2000" dirty="0" err="1" smtClean="0"/>
              <a:t>Tav</a:t>
            </a:r>
            <a:r>
              <a:rPr lang="en-US" sz="2000" dirty="0" smtClean="0"/>
              <a:t> – Sign or beacon</a:t>
            </a:r>
          </a:p>
          <a:p>
            <a:pPr algn="ctr"/>
            <a:endParaRPr lang="en-US" sz="2000" dirty="0" smtClean="0"/>
          </a:p>
          <a:p>
            <a:pPr algn="ctr"/>
            <a:r>
              <a:rPr lang="en-US" sz="2000" dirty="0" smtClean="0"/>
              <a:t>Aleph </a:t>
            </a:r>
            <a:r>
              <a:rPr lang="en-US" sz="2000" dirty="0" err="1" smtClean="0"/>
              <a:t>Tav</a:t>
            </a:r>
            <a:r>
              <a:rPr lang="en-US" sz="2000" dirty="0" smtClean="0"/>
              <a:t> grammatically indicates the action of the verb is on the object and not on the subject. </a:t>
            </a:r>
          </a:p>
          <a:p>
            <a:pPr algn="ctr"/>
            <a:endParaRPr lang="en-US" sz="2000" dirty="0" smtClean="0"/>
          </a:p>
          <a:p>
            <a:pPr algn="ctr"/>
            <a:r>
              <a:rPr lang="en-US" sz="2000" dirty="0" smtClean="0"/>
              <a:t>Could it be referring to anyone or anything else?</a:t>
            </a:r>
            <a:endParaRPr lang="en-US" sz="2000" dirty="0"/>
          </a:p>
        </p:txBody>
      </p:sp>
      <p:pic>
        <p:nvPicPr>
          <p:cNvPr id="60417" name="Picture 1"/>
          <p:cNvPicPr>
            <a:picLocks noChangeAspect="1" noChangeArrowheads="1"/>
          </p:cNvPicPr>
          <p:nvPr/>
        </p:nvPicPr>
        <p:blipFill>
          <a:blip r:embed="rId2" cstate="print"/>
          <a:srcRect/>
          <a:stretch>
            <a:fillRect/>
          </a:stretch>
        </p:blipFill>
        <p:spPr bwMode="auto">
          <a:xfrm>
            <a:off x="442913" y="1828800"/>
            <a:ext cx="8258175" cy="2038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Aleph </a:t>
            </a:r>
            <a:r>
              <a:rPr lang="en-US" dirty="0" err="1" smtClean="0"/>
              <a:t>Tav</a:t>
            </a:r>
            <a:endParaRPr lang="en-US" dirty="0"/>
          </a:p>
        </p:txBody>
      </p:sp>
      <p:sp>
        <p:nvSpPr>
          <p:cNvPr id="3" name="TextBox 2"/>
          <p:cNvSpPr txBox="1"/>
          <p:nvPr/>
        </p:nvSpPr>
        <p:spPr>
          <a:xfrm>
            <a:off x="571500" y="1752600"/>
            <a:ext cx="8001000" cy="1754326"/>
          </a:xfrm>
          <a:prstGeom prst="rect">
            <a:avLst/>
          </a:prstGeom>
          <a:noFill/>
        </p:spPr>
        <p:txBody>
          <a:bodyPr wrap="square" rtlCol="0">
            <a:spAutoFit/>
          </a:bodyPr>
          <a:lstStyle/>
          <a:p>
            <a:r>
              <a:rPr lang="en-US" dirty="0" smtClean="0"/>
              <a:t>John  Chapter 1:</a:t>
            </a:r>
          </a:p>
          <a:p>
            <a:r>
              <a:rPr lang="en-US" dirty="0" smtClean="0"/>
              <a:t>“In the beginning was the Word and the Word was with God, and the </a:t>
            </a:r>
            <a:r>
              <a:rPr lang="en-US" dirty="0" smtClean="0"/>
              <a:t>Word </a:t>
            </a:r>
            <a:r>
              <a:rPr lang="en-US" dirty="0" smtClean="0"/>
              <a:t>was God, He was with God in the beginning.  All things came to be through him, and with out him nothing made had being.  In him was life, and the life was the light of mankind.  The light shines in the darkness, and the darkness has not suppressed it.”</a:t>
            </a:r>
          </a:p>
        </p:txBody>
      </p:sp>
      <p:pic>
        <p:nvPicPr>
          <p:cNvPr id="4" name="Picture 1"/>
          <p:cNvPicPr>
            <a:picLocks noChangeAspect="1" noChangeArrowheads="1"/>
          </p:cNvPicPr>
          <p:nvPr/>
        </p:nvPicPr>
        <p:blipFill>
          <a:blip r:embed="rId2" cstate="print"/>
          <a:srcRect/>
          <a:stretch>
            <a:fillRect/>
          </a:stretch>
        </p:blipFill>
        <p:spPr bwMode="auto">
          <a:xfrm>
            <a:off x="442913" y="4191000"/>
            <a:ext cx="8258175" cy="2038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Aleph </a:t>
            </a:r>
            <a:r>
              <a:rPr lang="en-US" dirty="0" err="1" smtClean="0"/>
              <a:t>Tav</a:t>
            </a:r>
            <a:endParaRPr lang="en-US" dirty="0"/>
          </a:p>
        </p:txBody>
      </p:sp>
      <p:sp>
        <p:nvSpPr>
          <p:cNvPr id="3" name="TextBox 2"/>
          <p:cNvSpPr txBox="1"/>
          <p:nvPr/>
        </p:nvSpPr>
        <p:spPr>
          <a:xfrm>
            <a:off x="571500" y="2152471"/>
            <a:ext cx="8001000" cy="923330"/>
          </a:xfrm>
          <a:prstGeom prst="rect">
            <a:avLst/>
          </a:prstGeom>
          <a:noFill/>
        </p:spPr>
        <p:txBody>
          <a:bodyPr wrap="square" rtlCol="0">
            <a:spAutoFit/>
          </a:bodyPr>
          <a:lstStyle/>
          <a:p>
            <a:r>
              <a:rPr lang="en-US" dirty="0" smtClean="0"/>
              <a:t>Revelation  Chapter 1:</a:t>
            </a:r>
          </a:p>
          <a:p>
            <a:r>
              <a:rPr lang="en-US" dirty="0" smtClean="0"/>
              <a:t>“I am the Alpha and Omega, the Living One.  I was dead, but look! – I am alive  forever and ever!”</a:t>
            </a:r>
          </a:p>
        </p:txBody>
      </p:sp>
      <p:sp>
        <p:nvSpPr>
          <p:cNvPr id="4" name="TextBox 3"/>
          <p:cNvSpPr txBox="1"/>
          <p:nvPr/>
        </p:nvSpPr>
        <p:spPr>
          <a:xfrm>
            <a:off x="609600" y="3752671"/>
            <a:ext cx="7924800" cy="1231106"/>
          </a:xfrm>
          <a:prstGeom prst="rect">
            <a:avLst/>
          </a:prstGeom>
          <a:noFill/>
        </p:spPr>
        <p:txBody>
          <a:bodyPr wrap="square" rtlCol="0">
            <a:spAutoFit/>
          </a:bodyPr>
          <a:lstStyle/>
          <a:p>
            <a:r>
              <a:rPr lang="en-US" dirty="0" smtClean="0"/>
              <a:t>Revelation  Chapter 1 actually says:</a:t>
            </a:r>
          </a:p>
          <a:p>
            <a:r>
              <a:rPr lang="en-US" sz="2800" dirty="0" smtClean="0"/>
              <a:t>“I am the Aleph and </a:t>
            </a:r>
            <a:r>
              <a:rPr lang="en-US" sz="2800" dirty="0" err="1" smtClean="0"/>
              <a:t>Tav</a:t>
            </a:r>
            <a:r>
              <a:rPr lang="en-US" sz="2800" dirty="0" smtClean="0"/>
              <a:t>, the Living One.  I was dead, but look! – I am alive forever and ever!”</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Let’s take a look at the first word</a:t>
            </a:r>
            <a:endParaRPr lang="en-US" dirty="0"/>
          </a:p>
        </p:txBody>
      </p:sp>
      <p:sp>
        <p:nvSpPr>
          <p:cNvPr id="15365" name="AutoShape 5"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7" name="AutoShape 7"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9" name="AutoShape 9"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1" name="Picture 11" descr="Picture"/>
          <p:cNvPicPr>
            <a:picLocks noChangeAspect="1" noChangeArrowheads="1"/>
          </p:cNvPicPr>
          <p:nvPr/>
        </p:nvPicPr>
        <p:blipFill>
          <a:blip r:embed="rId3" cstate="print"/>
          <a:srcRect/>
          <a:stretch>
            <a:fillRect/>
          </a:stretch>
        </p:blipFill>
        <p:spPr bwMode="auto">
          <a:xfrm>
            <a:off x="2425579" y="1752600"/>
            <a:ext cx="4292843" cy="16002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TextBox 11"/>
          <p:cNvSpPr txBox="1"/>
          <p:nvPr/>
        </p:nvSpPr>
        <p:spPr>
          <a:xfrm>
            <a:off x="3650915" y="3429000"/>
            <a:ext cx="1842171" cy="646331"/>
          </a:xfrm>
          <a:prstGeom prst="rect">
            <a:avLst/>
          </a:prstGeom>
          <a:noFill/>
        </p:spPr>
        <p:txBody>
          <a:bodyPr wrap="none" rtlCol="0">
            <a:spAutoFit/>
          </a:bodyPr>
          <a:lstStyle/>
          <a:p>
            <a:r>
              <a:rPr lang="en-US" sz="3600" dirty="0" err="1" smtClean="0"/>
              <a:t>Bereshit</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Let’s take a look at the first word</a:t>
            </a:r>
            <a:endParaRPr lang="en-US" dirty="0"/>
          </a:p>
        </p:txBody>
      </p:sp>
      <p:sp>
        <p:nvSpPr>
          <p:cNvPr id="7" name="Rectangle 6"/>
          <p:cNvSpPr/>
          <p:nvPr/>
        </p:nvSpPr>
        <p:spPr>
          <a:xfrm>
            <a:off x="0" y="4267200"/>
            <a:ext cx="9144000" cy="2554545"/>
          </a:xfrm>
          <a:prstGeom prst="rect">
            <a:avLst/>
          </a:prstGeom>
        </p:spPr>
        <p:txBody>
          <a:bodyPr wrap="square">
            <a:spAutoFit/>
          </a:bodyPr>
          <a:lstStyle/>
          <a:p>
            <a:pPr algn="ctr"/>
            <a:r>
              <a:rPr lang="en-US" sz="2000" dirty="0" smtClean="0"/>
              <a:t>House</a:t>
            </a:r>
          </a:p>
          <a:p>
            <a:pPr algn="ctr"/>
            <a:endParaRPr lang="en-US" sz="2000" dirty="0" smtClean="0"/>
          </a:p>
          <a:p>
            <a:pPr algn="ctr"/>
            <a:r>
              <a:rPr lang="en-US" sz="2000" dirty="0" smtClean="0"/>
              <a:t>This is the first Jot and </a:t>
            </a:r>
            <a:r>
              <a:rPr lang="en-US" sz="2000" dirty="0" err="1" smtClean="0"/>
              <a:t>Tittle</a:t>
            </a:r>
            <a:r>
              <a:rPr lang="en-US" sz="2000" dirty="0" smtClean="0"/>
              <a:t> in the Torah.  Matthew 5:17-18</a:t>
            </a:r>
          </a:p>
          <a:p>
            <a:pPr algn="ctr"/>
            <a:r>
              <a:rPr lang="en-US" sz="2000" dirty="0" smtClean="0"/>
              <a:t>Because this letter is bolded, it is saying it is the greatest meaning of the word. </a:t>
            </a:r>
          </a:p>
          <a:p>
            <a:pPr algn="ctr"/>
            <a:r>
              <a:rPr lang="en-US" sz="2000" dirty="0" smtClean="0"/>
              <a:t>The House of God. </a:t>
            </a:r>
          </a:p>
          <a:p>
            <a:pPr algn="ctr"/>
            <a:endParaRPr lang="en-US" sz="2000" dirty="0" smtClean="0"/>
          </a:p>
          <a:p>
            <a:pPr algn="ctr"/>
            <a:r>
              <a:rPr lang="en-US" sz="2000" dirty="0" smtClean="0"/>
              <a:t>How does a man create a home?</a:t>
            </a:r>
          </a:p>
          <a:p>
            <a:pPr algn="ctr"/>
            <a:r>
              <a:rPr lang="en-US" sz="2000" dirty="0" smtClean="0"/>
              <a:t> </a:t>
            </a:r>
          </a:p>
        </p:txBody>
      </p:sp>
      <p:sp>
        <p:nvSpPr>
          <p:cNvPr id="15365" name="AutoShape 5"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7" name="AutoShape 7"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9" name="AutoShape 9"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1" name="Picture 11" descr="Picture"/>
          <p:cNvPicPr>
            <a:picLocks noChangeAspect="1" noChangeArrowheads="1"/>
          </p:cNvPicPr>
          <p:nvPr/>
        </p:nvPicPr>
        <p:blipFill>
          <a:blip r:embed="rId3" cstate="print">
            <a:lum bright="70000" contrast="-70000"/>
          </a:blip>
          <a:srcRect/>
          <a:stretch>
            <a:fillRect/>
          </a:stretch>
        </p:blipFill>
        <p:spPr bwMode="auto">
          <a:xfrm>
            <a:off x="2425579" y="1752600"/>
            <a:ext cx="4292843" cy="16002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TextBox 11"/>
          <p:cNvSpPr txBox="1"/>
          <p:nvPr/>
        </p:nvSpPr>
        <p:spPr>
          <a:xfrm>
            <a:off x="4152655" y="3429000"/>
            <a:ext cx="838691" cy="646331"/>
          </a:xfrm>
          <a:prstGeom prst="rect">
            <a:avLst/>
          </a:prstGeom>
          <a:noFill/>
        </p:spPr>
        <p:txBody>
          <a:bodyPr wrap="none" rtlCol="0">
            <a:spAutoFit/>
          </a:bodyPr>
          <a:lstStyle/>
          <a:p>
            <a:r>
              <a:rPr lang="en-US" sz="3600" dirty="0" smtClean="0"/>
              <a:t>Bet</a:t>
            </a:r>
            <a:endParaRPr lang="en-US" sz="3600" dirty="0"/>
          </a:p>
        </p:txBody>
      </p:sp>
      <p:pic>
        <p:nvPicPr>
          <p:cNvPr id="10" name="Picture 11" descr="Picture"/>
          <p:cNvPicPr>
            <a:picLocks noChangeAspect="1" noChangeArrowheads="1"/>
          </p:cNvPicPr>
          <p:nvPr/>
        </p:nvPicPr>
        <p:blipFill>
          <a:blip r:embed="rId3" cstate="print"/>
          <a:srcRect l="78102"/>
          <a:stretch>
            <a:fillRect/>
          </a:stretch>
        </p:blipFill>
        <p:spPr bwMode="auto">
          <a:xfrm>
            <a:off x="5791200" y="1752600"/>
            <a:ext cx="940043" cy="16002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Let’s take a look at the first word</a:t>
            </a:r>
            <a:endParaRPr lang="en-US" dirty="0"/>
          </a:p>
        </p:txBody>
      </p:sp>
      <p:sp>
        <p:nvSpPr>
          <p:cNvPr id="7" name="Rectangle 6"/>
          <p:cNvSpPr/>
          <p:nvPr/>
        </p:nvSpPr>
        <p:spPr>
          <a:xfrm>
            <a:off x="0" y="4705290"/>
            <a:ext cx="9144000" cy="400110"/>
          </a:xfrm>
          <a:prstGeom prst="rect">
            <a:avLst/>
          </a:prstGeom>
        </p:spPr>
        <p:txBody>
          <a:bodyPr wrap="square">
            <a:spAutoFit/>
          </a:bodyPr>
          <a:lstStyle/>
          <a:p>
            <a:pPr algn="ctr"/>
            <a:r>
              <a:rPr lang="en-US" sz="2000" dirty="0" smtClean="0"/>
              <a:t>First, first born</a:t>
            </a:r>
          </a:p>
        </p:txBody>
      </p:sp>
      <p:sp>
        <p:nvSpPr>
          <p:cNvPr id="15365" name="AutoShape 5"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7" name="AutoShape 7"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9" name="AutoShape 9"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1" name="Picture 11" descr="Picture"/>
          <p:cNvPicPr>
            <a:picLocks noChangeAspect="1" noChangeArrowheads="1"/>
          </p:cNvPicPr>
          <p:nvPr/>
        </p:nvPicPr>
        <p:blipFill>
          <a:blip r:embed="rId3" cstate="print">
            <a:lum bright="70000" contrast="-70000"/>
          </a:blip>
          <a:srcRect/>
          <a:stretch>
            <a:fillRect/>
          </a:stretch>
        </p:blipFill>
        <p:spPr bwMode="auto">
          <a:xfrm>
            <a:off x="2425579" y="1752600"/>
            <a:ext cx="4292843" cy="16002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TextBox 11"/>
          <p:cNvSpPr txBox="1"/>
          <p:nvPr/>
        </p:nvSpPr>
        <p:spPr>
          <a:xfrm>
            <a:off x="1" y="3429000"/>
            <a:ext cx="9144000" cy="646331"/>
          </a:xfrm>
          <a:prstGeom prst="rect">
            <a:avLst/>
          </a:prstGeom>
          <a:noFill/>
        </p:spPr>
        <p:txBody>
          <a:bodyPr wrap="square" rtlCol="0">
            <a:spAutoFit/>
          </a:bodyPr>
          <a:lstStyle/>
          <a:p>
            <a:pPr algn="ctr"/>
            <a:r>
              <a:rPr lang="en-US" sz="3600" dirty="0" err="1" smtClean="0"/>
              <a:t>Resh</a:t>
            </a:r>
            <a:endParaRPr lang="en-US" sz="3600" dirty="0"/>
          </a:p>
        </p:txBody>
      </p:sp>
      <p:pic>
        <p:nvPicPr>
          <p:cNvPr id="10" name="Picture 11" descr="Picture"/>
          <p:cNvPicPr>
            <a:picLocks noChangeAspect="1" noChangeArrowheads="1"/>
          </p:cNvPicPr>
          <p:nvPr/>
        </p:nvPicPr>
        <p:blipFill>
          <a:blip r:embed="rId3" cstate="print"/>
          <a:srcRect l="63902" r="21898"/>
          <a:stretch>
            <a:fillRect/>
          </a:stretch>
        </p:blipFill>
        <p:spPr bwMode="auto">
          <a:xfrm>
            <a:off x="5181600" y="1752600"/>
            <a:ext cx="609600" cy="16002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Let’s take a look at the first word</a:t>
            </a:r>
            <a:endParaRPr lang="en-US" dirty="0"/>
          </a:p>
        </p:txBody>
      </p:sp>
      <p:sp>
        <p:nvSpPr>
          <p:cNvPr id="7" name="Rectangle 6"/>
          <p:cNvSpPr/>
          <p:nvPr/>
        </p:nvSpPr>
        <p:spPr>
          <a:xfrm>
            <a:off x="0" y="4705290"/>
            <a:ext cx="9144000" cy="400110"/>
          </a:xfrm>
          <a:prstGeom prst="rect">
            <a:avLst/>
          </a:prstGeom>
        </p:spPr>
        <p:txBody>
          <a:bodyPr wrap="square">
            <a:spAutoFit/>
          </a:bodyPr>
          <a:lstStyle/>
          <a:p>
            <a:pPr algn="ctr"/>
            <a:r>
              <a:rPr lang="en-US" sz="2000" dirty="0" smtClean="0"/>
              <a:t>Son</a:t>
            </a:r>
          </a:p>
        </p:txBody>
      </p:sp>
      <p:sp>
        <p:nvSpPr>
          <p:cNvPr id="15365" name="AutoShape 5"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7" name="AutoShape 7"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9" name="AutoShape 9" descr="Image result for beresh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1" name="Picture 11" descr="Picture"/>
          <p:cNvPicPr>
            <a:picLocks noChangeAspect="1" noChangeArrowheads="1"/>
          </p:cNvPicPr>
          <p:nvPr/>
        </p:nvPicPr>
        <p:blipFill>
          <a:blip r:embed="rId3" cstate="print">
            <a:lum bright="70000" contrast="-70000"/>
          </a:blip>
          <a:srcRect/>
          <a:stretch>
            <a:fillRect/>
          </a:stretch>
        </p:blipFill>
        <p:spPr bwMode="auto">
          <a:xfrm>
            <a:off x="2425579" y="1752600"/>
            <a:ext cx="4292843" cy="16002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TextBox 11"/>
          <p:cNvSpPr txBox="1"/>
          <p:nvPr/>
        </p:nvSpPr>
        <p:spPr>
          <a:xfrm>
            <a:off x="1" y="3429000"/>
            <a:ext cx="9144000" cy="646331"/>
          </a:xfrm>
          <a:prstGeom prst="rect">
            <a:avLst/>
          </a:prstGeom>
          <a:noFill/>
        </p:spPr>
        <p:txBody>
          <a:bodyPr wrap="square" rtlCol="0">
            <a:spAutoFit/>
          </a:bodyPr>
          <a:lstStyle/>
          <a:p>
            <a:pPr algn="ctr"/>
            <a:r>
              <a:rPr lang="en-US" sz="3600" dirty="0" smtClean="0"/>
              <a:t>Bar</a:t>
            </a:r>
            <a:endParaRPr lang="en-US" sz="3600" dirty="0"/>
          </a:p>
        </p:txBody>
      </p:sp>
      <p:pic>
        <p:nvPicPr>
          <p:cNvPr id="10" name="Picture 11" descr="Picture"/>
          <p:cNvPicPr>
            <a:picLocks noChangeAspect="1" noChangeArrowheads="1"/>
          </p:cNvPicPr>
          <p:nvPr/>
        </p:nvPicPr>
        <p:blipFill>
          <a:blip r:embed="rId3" cstate="print"/>
          <a:srcRect l="63902"/>
          <a:stretch>
            <a:fillRect/>
          </a:stretch>
        </p:blipFill>
        <p:spPr bwMode="auto">
          <a:xfrm>
            <a:off x="5181600" y="1752600"/>
            <a:ext cx="1549643" cy="16002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1045</TotalTime>
  <Words>825</Words>
  <Application>Microsoft Office PowerPoint</Application>
  <PresentationFormat>On-screen Show (4:3)</PresentationFormat>
  <Paragraphs>114</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In The Beginning</vt:lpstr>
      <vt:lpstr>In the beginning Elohim created the heavens and earth.</vt:lpstr>
      <vt:lpstr>Who or what is the Aleph Tav?</vt:lpstr>
      <vt:lpstr>Aleph Tav</vt:lpstr>
      <vt:lpstr>Aleph Tav</vt:lpstr>
      <vt:lpstr>Let’s take a look at the first word</vt:lpstr>
      <vt:lpstr>Let’s take a look at the first word</vt:lpstr>
      <vt:lpstr>Let’s take a look at the first word</vt:lpstr>
      <vt:lpstr>Let’s take a look at the first word</vt:lpstr>
      <vt:lpstr>Let’s take a look at the first word</vt:lpstr>
      <vt:lpstr>Let’s take a look at the first word</vt:lpstr>
      <vt:lpstr>Let’s take a look at the first word</vt:lpstr>
      <vt:lpstr>Let’s take a look at the first word</vt:lpstr>
      <vt:lpstr>Let’s take a look at the first word</vt:lpstr>
      <vt:lpstr>Let’s put it all together</vt:lpstr>
      <vt:lpstr>Another Jot and Tittle </vt:lpstr>
      <vt:lpstr>Raqiya - Firmament</vt:lpstr>
      <vt:lpstr>Adam and Havah</vt:lpstr>
      <vt:lpstr>Is there a prophetic meaning in the days of creation?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Beginning</dc:title>
  <dc:creator>tharnden</dc:creator>
  <cp:lastModifiedBy>tharnden</cp:lastModifiedBy>
  <cp:revision>74</cp:revision>
  <dcterms:created xsi:type="dcterms:W3CDTF">2015-09-25T11:51:00Z</dcterms:created>
  <dcterms:modified xsi:type="dcterms:W3CDTF">2015-12-12T16:31:55Z</dcterms:modified>
</cp:coreProperties>
</file>